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57" r:id="rId4"/>
    <p:sldId id="293" r:id="rId5"/>
    <p:sldId id="341" r:id="rId6"/>
    <p:sldId id="294" r:id="rId7"/>
    <p:sldId id="302" r:id="rId8"/>
    <p:sldId id="361" r:id="rId9"/>
    <p:sldId id="363" r:id="rId10"/>
    <p:sldId id="364" r:id="rId11"/>
    <p:sldId id="307" r:id="rId12"/>
    <p:sldId id="344" r:id="rId13"/>
    <p:sldId id="345" r:id="rId14"/>
    <p:sldId id="346" r:id="rId15"/>
    <p:sldId id="347" r:id="rId16"/>
    <p:sldId id="348" r:id="rId17"/>
    <p:sldId id="350" r:id="rId18"/>
    <p:sldId id="351" r:id="rId19"/>
    <p:sldId id="352" r:id="rId20"/>
    <p:sldId id="353" r:id="rId21"/>
    <p:sldId id="316" r:id="rId22"/>
    <p:sldId id="355" r:id="rId23"/>
    <p:sldId id="357" r:id="rId24"/>
    <p:sldId id="356" r:id="rId25"/>
    <p:sldId id="359" r:id="rId26"/>
    <p:sldId id="358" r:id="rId27"/>
    <p:sldId id="360" r:id="rId28"/>
    <p:sldId id="324" r:id="rId29"/>
    <p:sldId id="325" r:id="rId30"/>
    <p:sldId id="292" r:id="rId31"/>
    <p:sldId id="281" r:id="rId32"/>
    <p:sldId id="282" r:id="rId33"/>
    <p:sldId id="34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仲恩 鄧" initials="仲恩" lastIdx="2" clrIdx="0">
    <p:extLst>
      <p:ext uri="{19B8F6BF-5375-455C-9EA6-DF929625EA0E}">
        <p15:presenceInfo xmlns:p15="http://schemas.microsoft.com/office/powerpoint/2012/main" userId="a30019152af3c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91ED80-3A7E-4E86-B0CE-8725FF3B483F}">
  <a:tblStyle styleId="{0C91ED80-3A7E-4E86-B0CE-8725FF3B4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1523" autoAdjust="0"/>
  </p:normalViewPr>
  <p:slideViewPr>
    <p:cSldViewPr snapToGrid="0">
      <p:cViewPr varScale="1">
        <p:scale>
          <a:sx n="123" d="100"/>
          <a:sy n="123" d="100"/>
        </p:scale>
        <p:origin x="1362" y="9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4437607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144437607e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1144437607e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44437607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44437607e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44437607e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84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8567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3. Share width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4. Same with feature encoder</a:t>
            </a: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828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b="0" i="0" dirty="0">
                <a:effectLst/>
                <a:latin typeface="Arial" panose="020B0604020202020204" pitchFamily="34" charset="0"/>
              </a:rPr>
              <a:t>計算視覺相似度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4D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相關體積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828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金字塔結構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large and small 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位移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I1 high resolution information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b="0" i="0" dirty="0">
                <a:effectLst/>
                <a:latin typeface="Arial" panose="020B0604020202020204" pitchFamily="34" charset="0"/>
              </a:rPr>
              <a:t>快速移動小物件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906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3771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97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547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479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49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44437607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44437607e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44437607e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472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91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 err="1">
                <a:effectLst/>
                <a:latin typeface="Arial" panose="020B0604020202020204" pitchFamily="34" charset="0"/>
              </a:rPr>
              <a:t>FlyingChairs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(C)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 err="1">
                <a:effectLst/>
                <a:latin typeface="Arial" panose="020B0604020202020204" pitchFamily="34" charset="0"/>
              </a:rPr>
              <a:t>FlyingThings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(T),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KITTI(K)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HD1K(H)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Sintel(S)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Ft -&gt;finetuned on Sintel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C+T 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最好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EPE (end-point-error) of 1.43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Sintel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表示最好泛用性在不同數據集中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&lt;-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好的架構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warp-start -&gt;  previous frame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C+T+S+K+H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better 0.9 pixels (36%) 1.2 pixels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(30%)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8.36 to 5.04(40%)</a:t>
            </a: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20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2.KITTI </a:t>
            </a: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373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334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0349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980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44437607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44437607e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44437607e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26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527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44437607e_2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144437607e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44437607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44437607e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44437607e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393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260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56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2. KITTI </a:t>
            </a: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536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44437607e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44437607e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44437607e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29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霍恩</a:t>
            </a:r>
            <a:r>
              <a:rPr lang="en-US" altLang="zh-TW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zh-TW" altLang="en-US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舒克提出用梯度來辨識光流</a:t>
            </a:r>
            <a:endParaRPr lang="en-US" altLang="zh-TW" b="0" i="0" dirty="0">
              <a:solidFill>
                <a:srgbClr val="D3CFC9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sz="1100" b="0" i="0" dirty="0">
                <a:effectLst/>
                <a:latin typeface="Arial" panose="020B0604020202020204" pitchFamily="34" charset="0"/>
              </a:rPr>
              <a:t>布萊克和阿南丹</a:t>
            </a:r>
            <a:r>
              <a:rPr lang="en-US" altLang="zh-TW" sz="1100" b="0" i="0" dirty="0">
                <a:effectLst/>
                <a:latin typeface="Arial" panose="020B0604020202020204" pitchFamily="34" charset="0"/>
              </a:rPr>
              <a:t>L1 </a:t>
            </a:r>
            <a:r>
              <a:rPr lang="zh-TW" altLang="en-US" sz="1100" b="0" i="0" dirty="0">
                <a:effectLst/>
                <a:latin typeface="Arial" panose="020B0604020202020204" pitchFamily="34" charset="0"/>
              </a:rPr>
              <a:t>正則項與去躁</a:t>
            </a:r>
            <a:r>
              <a:rPr lang="en-US" altLang="zh-TW" sz="1100" b="0" i="0" dirty="0">
                <a:effectLst/>
                <a:latin typeface="Arial" panose="020B0604020202020204" pitchFamily="34" charset="0"/>
              </a:rPr>
              <a:t> 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246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b="0" i="0" dirty="0">
                <a:effectLst/>
                <a:latin typeface="Arial" panose="020B0604020202020204" pitchFamily="34" charset="0"/>
              </a:rPr>
              <a:t>直接預測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23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4437607e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1144437607e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1.</a:t>
            </a:r>
            <a:r>
              <a:rPr lang="zh-TW" altLang="en-US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堆疊模型 跌代有效</a:t>
            </a:r>
            <a:endParaRPr lang="en-US" altLang="zh-TW" b="0" i="0" dirty="0">
              <a:solidFill>
                <a:srgbClr val="D3CFC9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2.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金字塔結構 </a:t>
            </a:r>
            <a:r>
              <a:rPr lang="zh-TW" altLang="en-US" b="0" i="0" dirty="0">
                <a:solidFill>
                  <a:srgbClr val="D3CFC9"/>
                </a:solidFill>
                <a:effectLst/>
                <a:latin typeface="arial" panose="020B0604020202020204" pitchFamily="34" charset="0"/>
              </a:rPr>
              <a:t>跌代</a:t>
            </a:r>
            <a:endParaRPr lang="en-US" altLang="zh-TW" b="0" i="0" dirty="0">
              <a:solidFill>
                <a:srgbClr val="D3CFC9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b="0" i="0" dirty="0">
                <a:effectLst/>
                <a:latin typeface="Arial" panose="020B0604020202020204" pitchFamily="34" charset="0"/>
              </a:rPr>
              <a:t>4.CNN+RNN</a:t>
            </a:r>
          </a:p>
        </p:txBody>
      </p:sp>
      <p:sp>
        <p:nvSpPr>
          <p:cNvPr id="138" name="Google Shape;138;g1144437607e_2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2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1681046"/>
            <a:ext cx="9144000" cy="1781407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154616" y="1891912"/>
            <a:ext cx="6652217" cy="105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RAFT: Recurrent All-Pairs Field Transforms for Optical Flow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0" y="2326072"/>
            <a:ext cx="1225868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7918133" y="2326072"/>
            <a:ext cx="1225868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5E243214-A983-0219-548C-D5CF4B00FA24}"/>
              </a:ext>
            </a:extLst>
          </p:cNvPr>
          <p:cNvSpPr txBox="1"/>
          <p:nvPr/>
        </p:nvSpPr>
        <p:spPr>
          <a:xfrm>
            <a:off x="1453397" y="3566783"/>
            <a:ext cx="4583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Lucida Grande"/>
              </a:rPr>
              <a:t>AUTHOR</a:t>
            </a:r>
            <a:r>
              <a:rPr lang="zh-TW" altLang="en-US" b="0" i="0" u="none" strike="noStrike" dirty="0">
                <a:solidFill>
                  <a:schemeClr val="tx1"/>
                </a:solidFill>
                <a:effectLst/>
                <a:latin typeface="Lucida Grande"/>
              </a:rPr>
              <a:t>：</a:t>
            </a:r>
            <a:r>
              <a:rPr lang="en-US" altLang="zh-TW" b="0" i="0" u="none" strike="noStrike" dirty="0">
                <a:solidFill>
                  <a:schemeClr val="tx1"/>
                </a:solidFill>
                <a:effectLst/>
                <a:latin typeface="Lucida Grande"/>
              </a:rPr>
              <a:t>Zachary Teed, Jia Deng</a:t>
            </a:r>
          </a:p>
          <a:p>
            <a:r>
              <a:rPr lang="en-US" altLang="zh-TW" dirty="0">
                <a:solidFill>
                  <a:schemeClr val="tx1"/>
                </a:solidFill>
                <a:latin typeface="Lucida Grande"/>
              </a:rPr>
              <a:t>REPORTER : </a:t>
            </a:r>
            <a:r>
              <a:rPr lang="zh-TW" altLang="en-US" dirty="0"/>
              <a:t>鄧仲恩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32C07E-E772-E49D-E063-DE416186D5B7}"/>
              </a:ext>
            </a:extLst>
          </p:cNvPr>
          <p:cNvSpPr txBox="1"/>
          <p:nvPr/>
        </p:nvSpPr>
        <p:spPr>
          <a:xfrm>
            <a:off x="6209894" y="3050346"/>
            <a:ext cx="1213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E8E6E3"/>
                </a:solidFill>
                <a:effectLst/>
                <a:latin typeface="Lucida Grande"/>
              </a:rPr>
              <a:t>CVPR 2020</a:t>
            </a:r>
            <a:endParaRPr lang="zh-TW" altLang="en-US" dirty="0"/>
          </a:p>
        </p:txBody>
      </p:sp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CAD2136D-9C07-8412-ACB1-E073BF8A1CD3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1681046"/>
            <a:ext cx="9144000" cy="17814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154300" y="2197432"/>
            <a:ext cx="4835400" cy="42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</a:t>
            </a:r>
            <a:endParaRPr lang="zh-TW" altLang="en-US" sz="17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8" name="Google Shape;178;p29"/>
          <p:cNvCxnSpPr/>
          <p:nvPr/>
        </p:nvCxnSpPr>
        <p:spPr>
          <a:xfrm>
            <a:off x="0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79;p29"/>
          <p:cNvCxnSpPr/>
          <p:nvPr/>
        </p:nvCxnSpPr>
        <p:spPr>
          <a:xfrm>
            <a:off x="7918133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800E8543-FAE4-FD47-C8A8-E5DD52256370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3" name="Google Shape;141;p26">
            <a:extLst>
              <a:ext uri="{FF2B5EF4-FFF2-40B4-BE49-F238E27FC236}">
                <a16:creationId xmlns:a16="http://schemas.microsoft.com/office/drawing/2014/main" id="{62A311FA-D5A8-E4C3-EF0B-3114C4777A48}"/>
              </a:ext>
            </a:extLst>
          </p:cNvPr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8539541-0CAE-4738-A31F-348BC919DE3F}" type="slidenum">
              <a:rPr lang="en-US" altLang="zh-TW" sz="11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476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11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E6791A-5F46-02C4-6CDD-E3B577A1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40" y="2307234"/>
            <a:ext cx="6581064" cy="2427498"/>
          </a:xfrm>
          <a:prstGeom prst="rect">
            <a:avLst/>
          </a:prstGeom>
        </p:spPr>
      </p:pic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471900" y="886850"/>
            <a:ext cx="8252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Feature Extraction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Computing Visual Similarity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Iterative Updates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Supervision </a:t>
            </a:r>
          </a:p>
        </p:txBody>
      </p:sp>
    </p:spTree>
    <p:extLst>
      <p:ext uri="{BB962C8B-B14F-4D97-AF65-F5344CB8AC3E}">
        <p14:creationId xmlns:p14="http://schemas.microsoft.com/office/powerpoint/2010/main" val="6973222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12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Feature Extraction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lang="en-US" sz="2800" b="1" dirty="0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471900" y="886850"/>
            <a:ext cx="82521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dirty="0">
                <a:latin typeface="Arial" panose="020B0604020202020204" pitchFamily="34" charset="0"/>
              </a:rPr>
              <a:t>I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mage(H, W, 3) -&gt; 1 / 8 features (H / 8, W / 8, </a:t>
            </a:r>
            <a:r>
              <a:rPr lang="en-US" altLang="zh-TW" sz="2000" dirty="0">
                <a:latin typeface="Arial" panose="020B0604020202020204" pitchFamily="34" charset="0"/>
              </a:rPr>
              <a:t>256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 6 residual block</a:t>
            </a:r>
          </a:p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36722E4-C301-6B4A-F460-36AA9142475F}"/>
              </a:ext>
            </a:extLst>
          </p:cNvPr>
          <p:cNvGrpSpPr/>
          <p:nvPr/>
        </p:nvGrpSpPr>
        <p:grpSpPr>
          <a:xfrm>
            <a:off x="2562936" y="2326513"/>
            <a:ext cx="6581064" cy="2427498"/>
            <a:chOff x="2562936" y="2326513"/>
            <a:chExt cx="6581064" cy="242749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2E6791A-5F46-02C4-6CDD-E3B577A1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2936" y="2326513"/>
              <a:ext cx="6581064" cy="242749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CD6102E-34F5-2A36-F09F-0AEEF9FE3402}"/>
                </a:ext>
              </a:extLst>
            </p:cNvPr>
            <p:cNvSpPr/>
            <p:nvPr/>
          </p:nvSpPr>
          <p:spPr>
            <a:xfrm>
              <a:off x="2601276" y="2382392"/>
              <a:ext cx="1728466" cy="21832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F0D454DC-169D-4349-ABD3-95841F7CEAC6}"/>
                </a:ext>
              </a:extLst>
            </p:cNvPr>
            <p:cNvSpPr/>
            <p:nvPr/>
          </p:nvSpPr>
          <p:spPr>
            <a:xfrm rot="8618742">
              <a:off x="4413109" y="3037870"/>
              <a:ext cx="674176" cy="26183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061005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13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71900" y="101856"/>
            <a:ext cx="887163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 - Computing Visual Similarity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471900" y="886850"/>
            <a:ext cx="8252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. 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AB4DE1F-4A1C-B6AA-10B7-D6234B8EB3FD}"/>
              </a:ext>
            </a:extLst>
          </p:cNvPr>
          <p:cNvGrpSpPr/>
          <p:nvPr/>
        </p:nvGrpSpPr>
        <p:grpSpPr>
          <a:xfrm>
            <a:off x="4600864" y="872184"/>
            <a:ext cx="4357674" cy="1137292"/>
            <a:chOff x="4600864" y="872184"/>
            <a:chExt cx="4357674" cy="113729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8EF6875-37FF-1608-3A07-F777981E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4" y="901511"/>
              <a:ext cx="4357674" cy="110796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9DCFA65-D3B0-DB16-3B24-AB361772D878}"/>
                </a:ext>
              </a:extLst>
            </p:cNvPr>
            <p:cNvSpPr/>
            <p:nvPr/>
          </p:nvSpPr>
          <p:spPr>
            <a:xfrm>
              <a:off x="5765361" y="911820"/>
              <a:ext cx="2312386" cy="384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C2E82CE1-CF40-ACA3-A56C-E0D624C41076}"/>
                </a:ext>
              </a:extLst>
            </p:cNvPr>
            <p:cNvSpPr/>
            <p:nvPr/>
          </p:nvSpPr>
          <p:spPr>
            <a:xfrm rot="8618742">
              <a:off x="8069724" y="872184"/>
              <a:ext cx="446408" cy="11950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0ED7A28B-0E47-5109-E37C-3C6AD2C2D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712" y="2208093"/>
            <a:ext cx="5777224" cy="25975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A2BEAB-840B-9391-704E-26612856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811" y="3074763"/>
            <a:ext cx="2016657" cy="3428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A3CF841-6FE6-9FDC-36E0-1594615D8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856" y="3765748"/>
            <a:ext cx="1582094" cy="296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93EE187-99B2-E376-E924-E25FE21A2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231" y="1616959"/>
            <a:ext cx="3263971" cy="72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6BCF7E7-E893-B354-45B9-5475AC60F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2703" y="2489603"/>
            <a:ext cx="2120238" cy="29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79725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14</a:t>
            </a:fld>
            <a:endParaRPr sz="1100"/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ED7A28B-0E47-5109-E37C-3C6AD2C2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" y="2314243"/>
            <a:ext cx="5172054" cy="23254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06649A-0795-1954-CC3E-E637FCC95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317" y="850884"/>
            <a:ext cx="7373619" cy="12582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2C28A6C-B187-63E7-2439-FE73CA4ED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126" y="2613756"/>
            <a:ext cx="2628247" cy="5752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96183BC-79CE-EBA3-E757-29ABB3B85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126" y="3389969"/>
            <a:ext cx="2806477" cy="32617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FD36D5E-4C4F-C5FE-43A2-DE98C9D896FD}"/>
              </a:ext>
            </a:extLst>
          </p:cNvPr>
          <p:cNvSpPr/>
          <p:nvPr/>
        </p:nvSpPr>
        <p:spPr>
          <a:xfrm>
            <a:off x="1239856" y="2516422"/>
            <a:ext cx="3828090" cy="1954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Google Shape;144;p26">
            <a:extLst>
              <a:ext uri="{FF2B5EF4-FFF2-40B4-BE49-F238E27FC236}">
                <a16:creationId xmlns:a16="http://schemas.microsoft.com/office/drawing/2014/main" id="{60A3E47E-F2F6-D9B0-2B9A-3EE276EF6627}"/>
              </a:ext>
            </a:extLst>
          </p:cNvPr>
          <p:cNvSpPr txBox="1"/>
          <p:nvPr/>
        </p:nvSpPr>
        <p:spPr>
          <a:xfrm>
            <a:off x="272365" y="94392"/>
            <a:ext cx="887163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 - Computing Visual Similarity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(Pyramid)</a:t>
            </a: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227192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15</a:t>
            </a:fld>
            <a:endParaRPr sz="1100"/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06649A-0795-1954-CC3E-E637FCC9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" y="687335"/>
            <a:ext cx="8280773" cy="1413015"/>
          </a:xfrm>
          <a:prstGeom prst="rect">
            <a:avLst/>
          </a:prstGeom>
        </p:spPr>
      </p:pic>
      <p:sp>
        <p:nvSpPr>
          <p:cNvPr id="21" name="Google Shape;144;p26">
            <a:extLst>
              <a:ext uri="{FF2B5EF4-FFF2-40B4-BE49-F238E27FC236}">
                <a16:creationId xmlns:a16="http://schemas.microsoft.com/office/drawing/2014/main" id="{60A3E47E-F2F6-D9B0-2B9A-3EE276EF6627}"/>
              </a:ext>
            </a:extLst>
          </p:cNvPr>
          <p:cNvSpPr txBox="1"/>
          <p:nvPr/>
        </p:nvSpPr>
        <p:spPr>
          <a:xfrm>
            <a:off x="272365" y="94392"/>
            <a:ext cx="887163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 - Computing Visual Similarity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(Lookup)</a:t>
            </a: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DA9AE1-11B9-3737-A7C2-81AE9055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615" y="2007063"/>
            <a:ext cx="2952750" cy="504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022AAD-AB6A-60F9-1BA7-A8402A84D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615" y="2465296"/>
            <a:ext cx="4467225" cy="5143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F21B21A-7A9A-F2DA-31A5-865B91544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9" y="2320750"/>
            <a:ext cx="2133600" cy="342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8A65624-4842-5960-0205-E3D7B1D90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56" y="2773989"/>
            <a:ext cx="1838325" cy="3333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0266910-FDA0-9825-D03F-99B2163EA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00" y="3328257"/>
            <a:ext cx="4743780" cy="162265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2006EB5-057D-60D7-0BA1-7F5E751CE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1883" y="3269070"/>
            <a:ext cx="1007338" cy="146093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EC87EA-1163-C329-B1C8-D1F8ABBD7D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1" y="3269070"/>
            <a:ext cx="670779" cy="146093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E10DDE2-140E-0104-EBD7-8A033CE9B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0000" y="3276819"/>
            <a:ext cx="751003" cy="146093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C4725E2-7B53-78B4-3832-6388AB5DF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4634" y="3269070"/>
            <a:ext cx="872530" cy="799264"/>
          </a:xfrm>
          <a:prstGeom prst="rect">
            <a:avLst/>
          </a:prstGeom>
        </p:spPr>
      </p:pic>
      <p:sp>
        <p:nvSpPr>
          <p:cNvPr id="35" name="Rectangle 2">
            <a:extLst>
              <a:ext uri="{FF2B5EF4-FFF2-40B4-BE49-F238E27FC236}">
                <a16:creationId xmlns:a16="http://schemas.microsoft.com/office/drawing/2014/main" id="{864ED37A-4A80-FD35-0F4A-2E9A110E3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615" y="3046065"/>
            <a:ext cx="426071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bilinear sampling-&gt;</a:t>
            </a:r>
            <a:r>
              <a:rPr kumimoji="0" lang="zh-TW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(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batch_size</a:t>
            </a:r>
            <a:r>
              <a:rPr kumimoji="0" lang="zh-TW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,</a:t>
            </a: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 (</a:t>
            </a:r>
            <a:r>
              <a:rPr lang="en-US" altLang="zh-TW" sz="1000" b="1" dirty="0">
                <a:solidFill>
                  <a:srgbClr val="212529"/>
                </a:solidFill>
                <a:latin typeface="Arial Unicode MS"/>
                <a:ea typeface="IBMPlexMono"/>
              </a:rPr>
              <a:t>R</a:t>
            </a: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*2+1</a:t>
            </a: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)^2*K</a:t>
            </a: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, 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h</a:t>
            </a:r>
            <a:r>
              <a:rPr kumimoji="0" lang="zh-TW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,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 Unicode MS"/>
                <a:ea typeface="IBMPlexMono"/>
              </a:rPr>
              <a:t> </a:t>
            </a:r>
            <a:r>
              <a:rPr kumimoji="0" lang="zh-TW" altLang="zh-TW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BMPlexMono"/>
              </a:rPr>
              <a:t>w</a:t>
            </a:r>
            <a:r>
              <a:rPr kumimoji="0" lang="zh-TW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IBMPlexMono"/>
              </a:rPr>
              <a:t>)</a:t>
            </a: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16D19E4-1999-8299-8CE5-C5127356F331}"/>
              </a:ext>
            </a:extLst>
          </p:cNvPr>
          <p:cNvSpPr/>
          <p:nvPr/>
        </p:nvSpPr>
        <p:spPr>
          <a:xfrm>
            <a:off x="2655082" y="2017319"/>
            <a:ext cx="232474" cy="22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F3B7522-8E17-2B00-9BF3-D10292FBAF87}"/>
              </a:ext>
            </a:extLst>
          </p:cNvPr>
          <p:cNvSpPr/>
          <p:nvPr/>
        </p:nvSpPr>
        <p:spPr>
          <a:xfrm>
            <a:off x="2652125" y="2439653"/>
            <a:ext cx="232474" cy="22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804DB209-46AC-EBB1-3025-3747F0C8CAFC}"/>
              </a:ext>
            </a:extLst>
          </p:cNvPr>
          <p:cNvSpPr/>
          <p:nvPr/>
        </p:nvSpPr>
        <p:spPr>
          <a:xfrm>
            <a:off x="2652125" y="2961873"/>
            <a:ext cx="232474" cy="22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7641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16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 - Iterative Updates 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81AFBFF-0745-6680-F49A-5FA31CBA2D24}"/>
              </a:ext>
            </a:extLst>
          </p:cNvPr>
          <p:cNvGrpSpPr/>
          <p:nvPr/>
        </p:nvGrpSpPr>
        <p:grpSpPr>
          <a:xfrm>
            <a:off x="84881" y="928852"/>
            <a:ext cx="5297560" cy="1830628"/>
            <a:chOff x="1805553" y="2168128"/>
            <a:chExt cx="6581064" cy="242749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2E6791A-5F46-02C4-6CDD-E3B577A1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5553" y="2168128"/>
              <a:ext cx="6581064" cy="242749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AC2FABC-97B9-B21C-78F4-9E2CDD976437}"/>
                </a:ext>
              </a:extLst>
            </p:cNvPr>
            <p:cNvSpPr/>
            <p:nvPr/>
          </p:nvSpPr>
          <p:spPr>
            <a:xfrm>
              <a:off x="3797085" y="2925323"/>
              <a:ext cx="3417376" cy="11856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C2385575-9144-261A-9E55-C1FA83F75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93" y="3137290"/>
            <a:ext cx="3071400" cy="54502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14D56F8-E2E5-B482-62A3-96C3F80CB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421" y="814382"/>
            <a:ext cx="1285362" cy="224472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85B569-6294-3BE3-3219-0139BA5A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873"/>
            <a:ext cx="9144000" cy="23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38724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17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 - Iterative Updates(GRU) 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EA6A5EF-C086-F7E1-4474-C0D24671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71" y="2425755"/>
            <a:ext cx="5052920" cy="189731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AFDF54B-1664-42DF-F019-4C15797D3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" y="2177716"/>
            <a:ext cx="3442826" cy="237133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74D2AFF-5275-4729-5CE9-D28A00BE307D}"/>
              </a:ext>
            </a:extLst>
          </p:cNvPr>
          <p:cNvSpPr/>
          <p:nvPr/>
        </p:nvSpPr>
        <p:spPr>
          <a:xfrm>
            <a:off x="5468631" y="1829238"/>
            <a:ext cx="1954724" cy="428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Conv1*5+Conv5*1</a:t>
            </a:r>
            <a:endParaRPr lang="zh-TW" altLang="en-US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0BB8C25-1080-C90C-4BEE-AF8DDACF6B81}"/>
              </a:ext>
            </a:extLst>
          </p:cNvPr>
          <p:cNvCxnSpPr/>
          <p:nvPr/>
        </p:nvCxnSpPr>
        <p:spPr>
          <a:xfrm>
            <a:off x="4831090" y="2571750"/>
            <a:ext cx="957527" cy="372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A0A2C9E-E121-6C38-9EBB-0EA937EA1DDF}"/>
              </a:ext>
            </a:extLst>
          </p:cNvPr>
          <p:cNvCxnSpPr/>
          <p:nvPr/>
        </p:nvCxnSpPr>
        <p:spPr>
          <a:xfrm>
            <a:off x="4831090" y="3001485"/>
            <a:ext cx="957527" cy="372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FA8E766-CD62-7F2D-F816-54BCC077714F}"/>
              </a:ext>
            </a:extLst>
          </p:cNvPr>
          <p:cNvCxnSpPr/>
          <p:nvPr/>
        </p:nvCxnSpPr>
        <p:spPr>
          <a:xfrm>
            <a:off x="5208215" y="3374413"/>
            <a:ext cx="957527" cy="372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B18A46E-FD87-5989-23C7-118A1B55541F}"/>
              </a:ext>
            </a:extLst>
          </p:cNvPr>
          <p:cNvCxnSpPr/>
          <p:nvPr/>
        </p:nvCxnSpPr>
        <p:spPr>
          <a:xfrm flipV="1">
            <a:off x="5540644" y="2312289"/>
            <a:ext cx="387458" cy="353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6AE465FF-523F-CB66-ED60-6170EC7A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" y="814741"/>
            <a:ext cx="4572000" cy="116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4221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18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 - Iterative Updates(</a:t>
            </a:r>
            <a:r>
              <a:rPr lang="en-US" sz="2800" b="1" dirty="0" err="1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Upsampling</a:t>
            </a: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35CF575-5F6F-00B5-4194-3F1D2CB5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63" y="721567"/>
            <a:ext cx="8808907" cy="224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3398449A-0A17-66F0-99A6-D391EDF04CA0}"/>
              </a:ext>
            </a:extLst>
          </p:cNvPr>
          <p:cNvSpPr/>
          <p:nvPr/>
        </p:nvSpPr>
        <p:spPr>
          <a:xfrm>
            <a:off x="3674389" y="3617292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9360C35-0338-9F1C-FD1E-8713D2C5F303}"/>
              </a:ext>
            </a:extLst>
          </p:cNvPr>
          <p:cNvSpPr/>
          <p:nvPr/>
        </p:nvSpPr>
        <p:spPr>
          <a:xfrm>
            <a:off x="4592665" y="3104397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B689708-4D5C-E5A5-92E5-6F0EADCB14F2}"/>
              </a:ext>
            </a:extLst>
          </p:cNvPr>
          <p:cNvSpPr/>
          <p:nvPr/>
        </p:nvSpPr>
        <p:spPr>
          <a:xfrm>
            <a:off x="4938794" y="3096933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4DA40B1-8CE4-56F0-11E8-4A9BCED0C35D}"/>
              </a:ext>
            </a:extLst>
          </p:cNvPr>
          <p:cNvSpPr/>
          <p:nvPr/>
        </p:nvSpPr>
        <p:spPr>
          <a:xfrm>
            <a:off x="5284923" y="3096933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8F5D524-F6AA-1054-3928-865FA2087EDA}"/>
              </a:ext>
            </a:extLst>
          </p:cNvPr>
          <p:cNvSpPr/>
          <p:nvPr/>
        </p:nvSpPr>
        <p:spPr>
          <a:xfrm>
            <a:off x="5631052" y="3096933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2B44CBB-5A12-EB04-FF5B-37ABA33E8E10}"/>
              </a:ext>
            </a:extLst>
          </p:cNvPr>
          <p:cNvSpPr/>
          <p:nvPr/>
        </p:nvSpPr>
        <p:spPr>
          <a:xfrm>
            <a:off x="4592665" y="3418266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BEC9797-64F9-83EC-F144-BDF8179C18AB}"/>
              </a:ext>
            </a:extLst>
          </p:cNvPr>
          <p:cNvSpPr/>
          <p:nvPr/>
        </p:nvSpPr>
        <p:spPr>
          <a:xfrm>
            <a:off x="4938794" y="3410802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AE1B37A2-F7DB-BB90-0141-C0DD1FF81A74}"/>
              </a:ext>
            </a:extLst>
          </p:cNvPr>
          <p:cNvSpPr/>
          <p:nvPr/>
        </p:nvSpPr>
        <p:spPr>
          <a:xfrm>
            <a:off x="5284923" y="3410802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0CCDE77-29D3-4433-307B-F1B1EFE682C0}"/>
              </a:ext>
            </a:extLst>
          </p:cNvPr>
          <p:cNvSpPr/>
          <p:nvPr/>
        </p:nvSpPr>
        <p:spPr>
          <a:xfrm>
            <a:off x="5631052" y="3410802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0EB4CEEE-61F5-EAF9-B323-64FE6BA9FB38}"/>
              </a:ext>
            </a:extLst>
          </p:cNvPr>
          <p:cNvSpPr/>
          <p:nvPr/>
        </p:nvSpPr>
        <p:spPr>
          <a:xfrm>
            <a:off x="4592665" y="3756492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709FC39-500B-DFE1-B9A2-E38CD34BC213}"/>
              </a:ext>
            </a:extLst>
          </p:cNvPr>
          <p:cNvSpPr/>
          <p:nvPr/>
        </p:nvSpPr>
        <p:spPr>
          <a:xfrm>
            <a:off x="4938794" y="3749028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12A7B939-ACB4-1E76-1A51-D8BB16C26C96}"/>
              </a:ext>
            </a:extLst>
          </p:cNvPr>
          <p:cNvSpPr/>
          <p:nvPr/>
        </p:nvSpPr>
        <p:spPr>
          <a:xfrm>
            <a:off x="5284923" y="3749028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095FD21C-E1D1-3F0D-ACD9-5134AD49F77C}"/>
              </a:ext>
            </a:extLst>
          </p:cNvPr>
          <p:cNvSpPr/>
          <p:nvPr/>
        </p:nvSpPr>
        <p:spPr>
          <a:xfrm>
            <a:off x="5631052" y="3749028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459471B-F5E1-6D53-856C-45A67E9AFC83}"/>
              </a:ext>
            </a:extLst>
          </p:cNvPr>
          <p:cNvSpPr/>
          <p:nvPr/>
        </p:nvSpPr>
        <p:spPr>
          <a:xfrm>
            <a:off x="4592665" y="4070361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6918D9F2-4152-555D-583E-3842CED32FD8}"/>
              </a:ext>
            </a:extLst>
          </p:cNvPr>
          <p:cNvSpPr/>
          <p:nvPr/>
        </p:nvSpPr>
        <p:spPr>
          <a:xfrm>
            <a:off x="4938794" y="4062897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BE0B6AD5-5104-FFE4-FB61-0ED7CDAE5A29}"/>
              </a:ext>
            </a:extLst>
          </p:cNvPr>
          <p:cNvSpPr/>
          <p:nvPr/>
        </p:nvSpPr>
        <p:spPr>
          <a:xfrm>
            <a:off x="5284923" y="4062897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86AC38AE-D28A-DFBB-0EBF-372EB2C5040D}"/>
              </a:ext>
            </a:extLst>
          </p:cNvPr>
          <p:cNvSpPr/>
          <p:nvPr/>
        </p:nvSpPr>
        <p:spPr>
          <a:xfrm>
            <a:off x="5631052" y="4062897"/>
            <a:ext cx="240223" cy="2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965BFAD-33FC-3F14-3703-D83D42EF4983}"/>
              </a:ext>
            </a:extLst>
          </p:cNvPr>
          <p:cNvSpPr txBox="1"/>
          <p:nvPr/>
        </p:nvSpPr>
        <p:spPr>
          <a:xfrm>
            <a:off x="4079099" y="358904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53158D4F-8EEB-AE7B-DB38-C26C3CA7F3CA}"/>
              </a:ext>
            </a:extLst>
          </p:cNvPr>
          <p:cNvSpPr/>
          <p:nvPr/>
        </p:nvSpPr>
        <p:spPr>
          <a:xfrm>
            <a:off x="6408549" y="3096646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EDD71451-07CE-7D32-249D-3FC5EE66088C}"/>
              </a:ext>
            </a:extLst>
          </p:cNvPr>
          <p:cNvSpPr/>
          <p:nvPr/>
        </p:nvSpPr>
        <p:spPr>
          <a:xfrm>
            <a:off x="6754678" y="3089182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9BBEFBDA-61FC-EBC1-6C75-22F2417EE756}"/>
              </a:ext>
            </a:extLst>
          </p:cNvPr>
          <p:cNvSpPr/>
          <p:nvPr/>
        </p:nvSpPr>
        <p:spPr>
          <a:xfrm>
            <a:off x="7100807" y="3089182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B44BE454-2583-EAE3-AD38-64C326DB2FDB}"/>
              </a:ext>
            </a:extLst>
          </p:cNvPr>
          <p:cNvSpPr/>
          <p:nvPr/>
        </p:nvSpPr>
        <p:spPr>
          <a:xfrm>
            <a:off x="7446936" y="3089182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3BBA68AA-FFFC-8168-F971-C5CC8A703C47}"/>
              </a:ext>
            </a:extLst>
          </p:cNvPr>
          <p:cNvSpPr/>
          <p:nvPr/>
        </p:nvSpPr>
        <p:spPr>
          <a:xfrm>
            <a:off x="6408549" y="3410515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A88B0528-397F-FDF7-5607-AC9C028C14FA}"/>
              </a:ext>
            </a:extLst>
          </p:cNvPr>
          <p:cNvSpPr/>
          <p:nvPr/>
        </p:nvSpPr>
        <p:spPr>
          <a:xfrm>
            <a:off x="6754678" y="3403051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40C08729-6247-7637-91A1-51214AA1BA54}"/>
              </a:ext>
            </a:extLst>
          </p:cNvPr>
          <p:cNvSpPr/>
          <p:nvPr/>
        </p:nvSpPr>
        <p:spPr>
          <a:xfrm>
            <a:off x="7100807" y="3403051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7AD8E27C-DED2-990B-C2C1-CB063D3F1931}"/>
              </a:ext>
            </a:extLst>
          </p:cNvPr>
          <p:cNvSpPr/>
          <p:nvPr/>
        </p:nvSpPr>
        <p:spPr>
          <a:xfrm>
            <a:off x="7446936" y="3403051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18C8B230-9FE8-D9DB-87E5-0F82AA5E2A89}"/>
              </a:ext>
            </a:extLst>
          </p:cNvPr>
          <p:cNvSpPr/>
          <p:nvPr/>
        </p:nvSpPr>
        <p:spPr>
          <a:xfrm>
            <a:off x="6408549" y="3748741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F638C38-EF1B-83EE-9550-10019EF47387}"/>
              </a:ext>
            </a:extLst>
          </p:cNvPr>
          <p:cNvSpPr/>
          <p:nvPr/>
        </p:nvSpPr>
        <p:spPr>
          <a:xfrm>
            <a:off x="6754678" y="3741277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50AB7370-B348-F403-21E5-6869A469E0BB}"/>
              </a:ext>
            </a:extLst>
          </p:cNvPr>
          <p:cNvSpPr/>
          <p:nvPr/>
        </p:nvSpPr>
        <p:spPr>
          <a:xfrm>
            <a:off x="7100807" y="3741277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748C26AF-C90F-F7EB-6EE2-0ADEBA773FAB}"/>
              </a:ext>
            </a:extLst>
          </p:cNvPr>
          <p:cNvSpPr/>
          <p:nvPr/>
        </p:nvSpPr>
        <p:spPr>
          <a:xfrm>
            <a:off x="7446936" y="3741277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37A924A0-A59E-1744-8A9E-EAEFE66A4F8A}"/>
              </a:ext>
            </a:extLst>
          </p:cNvPr>
          <p:cNvSpPr/>
          <p:nvPr/>
        </p:nvSpPr>
        <p:spPr>
          <a:xfrm>
            <a:off x="6408549" y="4062610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DEF08EE-8922-CCAF-8D9C-0AFE91731C79}"/>
              </a:ext>
            </a:extLst>
          </p:cNvPr>
          <p:cNvSpPr/>
          <p:nvPr/>
        </p:nvSpPr>
        <p:spPr>
          <a:xfrm>
            <a:off x="6754678" y="4055146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CDB3D27-6836-244E-7ED8-0AC175786932}"/>
              </a:ext>
            </a:extLst>
          </p:cNvPr>
          <p:cNvSpPr/>
          <p:nvPr/>
        </p:nvSpPr>
        <p:spPr>
          <a:xfrm>
            <a:off x="7100807" y="4055146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DB8521F1-516F-34C9-8F5D-C872F1C36CFB}"/>
              </a:ext>
            </a:extLst>
          </p:cNvPr>
          <p:cNvSpPr/>
          <p:nvPr/>
        </p:nvSpPr>
        <p:spPr>
          <a:xfrm>
            <a:off x="7446936" y="4055146"/>
            <a:ext cx="240223" cy="263471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D6B92109-C2B3-05EC-373A-5EEA42A19A69}"/>
              </a:ext>
            </a:extLst>
          </p:cNvPr>
          <p:cNvSpPr txBox="1"/>
          <p:nvPr/>
        </p:nvSpPr>
        <p:spPr>
          <a:xfrm>
            <a:off x="6008085" y="3587117"/>
            <a:ext cx="304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=</a:t>
            </a:r>
            <a:endParaRPr lang="zh-TW" altLang="en-US" dirty="0"/>
          </a:p>
        </p:txBody>
      </p: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D085C1AA-442C-9128-28D8-1B6FC0371869}"/>
              </a:ext>
            </a:extLst>
          </p:cNvPr>
          <p:cNvCxnSpPr/>
          <p:nvPr/>
        </p:nvCxnSpPr>
        <p:spPr>
          <a:xfrm flipH="1">
            <a:off x="3859078" y="1914041"/>
            <a:ext cx="1425845" cy="143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1DA8E04E-A6B6-9B31-303B-911C4544C22D}"/>
              </a:ext>
            </a:extLst>
          </p:cNvPr>
          <p:cNvCxnSpPr/>
          <p:nvPr/>
        </p:nvCxnSpPr>
        <p:spPr>
          <a:xfrm flipH="1">
            <a:off x="5600700" y="2700271"/>
            <a:ext cx="125924" cy="4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518F83DF-32BA-ED25-BFA1-099776B1E5E7}"/>
              </a:ext>
            </a:extLst>
          </p:cNvPr>
          <p:cNvCxnSpPr/>
          <p:nvPr/>
        </p:nvCxnSpPr>
        <p:spPr>
          <a:xfrm flipH="1">
            <a:off x="7446936" y="1914041"/>
            <a:ext cx="798162" cy="110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3201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19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Approach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Supervision </a:t>
            </a:r>
            <a:endParaRPr lang="en-US" sz="2800" b="1" dirty="0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83316" y="1903203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6480" y="1903203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1869CD-926C-91A0-7F8F-4FBCD110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" y="2083020"/>
            <a:ext cx="5688869" cy="20984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B53826-C10A-1909-17C3-CF065AF3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821" y="3730195"/>
            <a:ext cx="1129914" cy="302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44BBF3C-7536-1E0D-3CA8-E1ACA245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085" y="2865195"/>
            <a:ext cx="2951851" cy="998512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B889089-11C6-08C0-BFF8-F8E007FE239A}"/>
              </a:ext>
            </a:extLst>
          </p:cNvPr>
          <p:cNvSpPr/>
          <p:nvPr/>
        </p:nvSpPr>
        <p:spPr>
          <a:xfrm>
            <a:off x="5720933" y="3339293"/>
            <a:ext cx="294488" cy="196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C612E38-598C-A72F-3C79-F174E311B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706" y="2328689"/>
            <a:ext cx="892968" cy="3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3236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2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368600" y="246125"/>
            <a:ext cx="5633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Outline</a:t>
            </a:r>
            <a:endParaRPr sz="2100" b="1" dirty="0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71900" y="886850"/>
            <a:ext cx="82521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Introduction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Related Work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Approach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Experiments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400" b="0" i="0" dirty="0">
                <a:effectLst/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21BBB644-8418-CDD5-746A-A2C07F0D514F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1681046"/>
            <a:ext cx="9144000" cy="17814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154300" y="2197432"/>
            <a:ext cx="4835400" cy="42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</a:t>
            </a:r>
            <a:endParaRPr lang="zh-TW" altLang="en-US" sz="17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8" name="Google Shape;178;p29"/>
          <p:cNvCxnSpPr/>
          <p:nvPr/>
        </p:nvCxnSpPr>
        <p:spPr>
          <a:xfrm>
            <a:off x="0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79;p29"/>
          <p:cNvCxnSpPr/>
          <p:nvPr/>
        </p:nvCxnSpPr>
        <p:spPr>
          <a:xfrm>
            <a:off x="7918133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800E8543-FAE4-FD47-C8A8-E5DD52256370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 cs.CL</a:t>
            </a:r>
          </a:p>
        </p:txBody>
      </p:sp>
      <p:sp>
        <p:nvSpPr>
          <p:cNvPr id="3" name="Google Shape;141;p26">
            <a:extLst>
              <a:ext uri="{FF2B5EF4-FFF2-40B4-BE49-F238E27FC236}">
                <a16:creationId xmlns:a16="http://schemas.microsoft.com/office/drawing/2014/main" id="{62A311FA-D5A8-E4C3-EF0B-3114C4777A48}"/>
              </a:ext>
            </a:extLst>
          </p:cNvPr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8539541-0CAE-4738-A31F-348BC919DE3F}" type="slidenum">
              <a:rPr lang="en-US" altLang="zh-TW" sz="11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16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21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485064" y="687881"/>
            <a:ext cx="8252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i-FI" altLang="zh-TW" sz="2000" dirty="0">
                <a:latin typeface="Arial" panose="020B0604020202020204" pitchFamily="34" charset="0"/>
              </a:rPr>
              <a:t>Dataset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fi-FI" altLang="zh-TW" sz="2000" dirty="0">
                <a:latin typeface="Arial" panose="020B0604020202020204" pitchFamily="34" charset="0"/>
              </a:rPr>
              <a:t>Test </a:t>
            </a:r>
            <a:r>
              <a:rPr lang="fi-FI" altLang="zh-TW" sz="2000" b="0" i="0" dirty="0">
                <a:effectLst/>
                <a:latin typeface="Arial" panose="020B0604020202020204" pitchFamily="34" charset="0"/>
              </a:rPr>
              <a:t>on Sintel and KITTI.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Pretrain on </a:t>
            </a:r>
            <a:r>
              <a:rPr lang="en-US" altLang="zh-TW" sz="2000" b="0" i="0" dirty="0" err="1">
                <a:effectLst/>
                <a:latin typeface="Arial" panose="020B0604020202020204" pitchFamily="34" charset="0"/>
              </a:rPr>
              <a:t>FlyingChairs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 and  </a:t>
            </a:r>
            <a:r>
              <a:rPr lang="en-US" altLang="zh-TW" sz="2000" b="0" i="0" dirty="0" err="1">
                <a:effectLst/>
                <a:latin typeface="Arial" panose="020B0604020202020204" pitchFamily="34" charset="0"/>
              </a:rPr>
              <a:t>FlyingThings</a:t>
            </a:r>
            <a:r>
              <a:rPr lang="en-US" altLang="zh-TW" sz="2000" dirty="0">
                <a:latin typeface="Arial" panose="020B0604020202020204" pitchFamily="34" charset="0"/>
              </a:rPr>
              <a:t>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dirty="0">
                <a:latin typeface="Arial" panose="020B0604020202020204" pitchFamily="34" charset="0"/>
              </a:rPr>
              <a:t>Test on 1080p video from the DAVIS.</a:t>
            </a:r>
            <a:endParaRPr lang="en-US" altLang="zh-TW" sz="20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46;p26">
            <a:extLst>
              <a:ext uri="{FF2B5EF4-FFF2-40B4-BE49-F238E27FC236}">
                <a16:creationId xmlns:a16="http://schemas.microsoft.com/office/drawing/2014/main" id="{72442037-678D-F5FC-35AA-77BE556D3233}"/>
              </a:ext>
            </a:extLst>
          </p:cNvPr>
          <p:cNvSpPr txBox="1"/>
          <p:nvPr/>
        </p:nvSpPr>
        <p:spPr>
          <a:xfrm>
            <a:off x="65065" y="2521097"/>
            <a:ext cx="3902502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i-FI" altLang="zh-TW" sz="2000" dirty="0">
                <a:latin typeface="Arial" panose="020B0604020202020204" pitchFamily="34" charset="0"/>
              </a:rPr>
              <a:t>Details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fi-FI" altLang="zh-TW" sz="2000" dirty="0">
                <a:latin typeface="Arial" panose="020B0604020202020204" pitchFamily="34" charset="0"/>
              </a:rPr>
              <a:t>2080Ti GPUs.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fi-FI" altLang="zh-TW" sz="2000" dirty="0">
                <a:latin typeface="Arial" panose="020B0604020202020204" pitchFamily="34" charset="0"/>
              </a:rPr>
              <a:t>AdamW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32 flow updates on Sintel and 24 on KITTI</a:t>
            </a:r>
          </a:p>
        </p:txBody>
      </p:sp>
      <p:sp>
        <p:nvSpPr>
          <p:cNvPr id="4" name="Google Shape;146;p26">
            <a:extLst>
              <a:ext uri="{FF2B5EF4-FFF2-40B4-BE49-F238E27FC236}">
                <a16:creationId xmlns:a16="http://schemas.microsoft.com/office/drawing/2014/main" id="{9F2482F8-EC6B-CBDD-EB5B-50A9AEF28AA7}"/>
              </a:ext>
            </a:extLst>
          </p:cNvPr>
          <p:cNvSpPr txBox="1"/>
          <p:nvPr/>
        </p:nvSpPr>
        <p:spPr>
          <a:xfrm>
            <a:off x="3758339" y="2751930"/>
            <a:ext cx="558714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en-US" altLang="zh-TW" sz="2000" dirty="0">
                <a:latin typeface="Arial" panose="020B0604020202020204" pitchFamily="34" charset="0"/>
              </a:rPr>
              <a:t>FlyingThings,100k </a:t>
            </a:r>
            <a:r>
              <a:rPr lang="en-US" altLang="zh-TW" sz="2000" dirty="0" err="1">
                <a:latin typeface="Arial" panose="020B0604020202020204" pitchFamily="34" charset="0"/>
              </a:rPr>
              <a:t>iter</a:t>
            </a:r>
            <a:r>
              <a:rPr lang="en-US" altLang="zh-TW" sz="2000" dirty="0">
                <a:latin typeface="Arial" panose="020B0604020202020204" pitchFamily="34" charset="0"/>
              </a:rPr>
              <a:t>, 12 batch size</a:t>
            </a:r>
          </a:p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FlyingThings3D,100k </a:t>
            </a:r>
            <a:r>
              <a:rPr lang="en-US" altLang="zh-TW" sz="2000" dirty="0" err="1">
                <a:latin typeface="Arial" panose="020B0604020202020204" pitchFamily="34" charset="0"/>
              </a:rPr>
              <a:t>iter</a:t>
            </a:r>
            <a:r>
              <a:rPr lang="en-US" altLang="zh-TW" sz="2000" dirty="0">
                <a:latin typeface="Arial" panose="020B0604020202020204" pitchFamily="34" charset="0"/>
              </a:rPr>
              <a:t>, 6 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batch size</a:t>
            </a:r>
          </a:p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en-US" altLang="zh-TW" sz="2000" dirty="0">
                <a:latin typeface="Arial" panose="020B0604020202020204" pitchFamily="34" charset="0"/>
              </a:rPr>
              <a:t>……</a:t>
            </a:r>
            <a:endParaRPr lang="en-US" altLang="zh-TW" sz="20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6488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22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 - Sintel and KITTI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7EDC92-5234-79AD-3F9A-B33DA0E4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64" y="531991"/>
            <a:ext cx="6438737" cy="429020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7C7861-472A-7FEF-94A7-608E3A7F13E2}"/>
              </a:ext>
            </a:extLst>
          </p:cNvPr>
          <p:cNvSpPr txBox="1"/>
          <p:nvPr/>
        </p:nvSpPr>
        <p:spPr>
          <a:xfrm>
            <a:off x="65064" y="8154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end-point-error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52589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23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19599" y="94306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 – Sintel and KITTI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118F90-EBDE-2210-B5E2-C3B2985A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6" y="715729"/>
            <a:ext cx="7806240" cy="24433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725D21-6820-5B5E-558E-9040C7BF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72" y="3299335"/>
            <a:ext cx="7524428" cy="15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1321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24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471906" y="98477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 - Ablations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7C8B67-62B6-AFD0-55A7-9D887656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56" y="903555"/>
            <a:ext cx="1443231" cy="836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B1954B1-4B92-BC29-A52B-B55197B70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8" y="931832"/>
            <a:ext cx="5456709" cy="131759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243216A-3AA6-9CF8-E50A-E32D5A95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70" y="2541388"/>
            <a:ext cx="3464292" cy="8365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9B538CE-8ACC-4EC6-20DB-54D8E4D2508B}"/>
              </a:ext>
            </a:extLst>
          </p:cNvPr>
          <p:cNvSpPr/>
          <p:nvPr/>
        </p:nvSpPr>
        <p:spPr>
          <a:xfrm>
            <a:off x="2719382" y="754573"/>
            <a:ext cx="1517121" cy="36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zh-TW" sz="1400" dirty="0">
                <a:latin typeface="Arial" panose="020B0604020202020204" pitchFamily="34" charset="0"/>
              </a:rPr>
              <a:t>Conv*3+Relu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561564A-58D6-BF04-9E5B-4B2DE1731056}"/>
              </a:ext>
            </a:extLst>
          </p:cNvPr>
          <p:cNvCxnSpPr/>
          <p:nvPr/>
        </p:nvCxnSpPr>
        <p:spPr>
          <a:xfrm flipH="1">
            <a:off x="3060915" y="1138801"/>
            <a:ext cx="417027" cy="27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8579AA86-8269-80C7-4EB4-FED2D50B96D3}"/>
              </a:ext>
            </a:extLst>
          </p:cNvPr>
          <p:cNvSpPr/>
          <p:nvPr/>
        </p:nvSpPr>
        <p:spPr>
          <a:xfrm>
            <a:off x="255408" y="758657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7BEA052-DA17-1B52-AA60-09E52B9A7E08}"/>
              </a:ext>
            </a:extLst>
          </p:cNvPr>
          <p:cNvSpPr/>
          <p:nvPr/>
        </p:nvSpPr>
        <p:spPr>
          <a:xfrm>
            <a:off x="6114580" y="769569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DB29A27-14B2-A0B7-7A39-8EE8B35CC0E4}"/>
              </a:ext>
            </a:extLst>
          </p:cNvPr>
          <p:cNvSpPr/>
          <p:nvPr/>
        </p:nvSpPr>
        <p:spPr>
          <a:xfrm>
            <a:off x="111111" y="2346032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8D7ABC7-1653-24A0-7A20-A473708A1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9" y="3669849"/>
            <a:ext cx="2501964" cy="1329873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F91A5FDB-93FA-01D5-ACCC-0CD673C33B2F}"/>
              </a:ext>
            </a:extLst>
          </p:cNvPr>
          <p:cNvSpPr/>
          <p:nvPr/>
        </p:nvSpPr>
        <p:spPr>
          <a:xfrm>
            <a:off x="-46635" y="3504005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B3E5839-3A1B-D972-294F-81D1442C2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169" y="3818618"/>
            <a:ext cx="2146095" cy="1065570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33625B8-8E8B-2442-FF3B-C774407C08EF}"/>
              </a:ext>
            </a:extLst>
          </p:cNvPr>
          <p:cNvSpPr/>
          <p:nvPr/>
        </p:nvSpPr>
        <p:spPr>
          <a:xfrm>
            <a:off x="2719382" y="3612270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900741-67D6-712E-7385-378D3E585E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647"/>
          <a:stretch/>
        </p:blipFill>
        <p:spPr>
          <a:xfrm>
            <a:off x="4724051" y="2455775"/>
            <a:ext cx="4383365" cy="23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275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4F4F7B64-1906-0156-8526-3A9947453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94" y="920852"/>
            <a:ext cx="2093128" cy="1276398"/>
          </a:xfrm>
          <a:prstGeom prst="rect">
            <a:avLst/>
          </a:prstGeom>
        </p:spPr>
      </p:pic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71906" y="98477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 - Ablations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900741-67D6-712E-7385-378D3E585E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63"/>
          <a:stretch/>
        </p:blipFill>
        <p:spPr>
          <a:xfrm>
            <a:off x="4638765" y="2106198"/>
            <a:ext cx="4440171" cy="2551358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8579AA86-8269-80C7-4EB4-FED2D50B96D3}"/>
              </a:ext>
            </a:extLst>
          </p:cNvPr>
          <p:cNvSpPr/>
          <p:nvPr/>
        </p:nvSpPr>
        <p:spPr>
          <a:xfrm>
            <a:off x="123443" y="720536"/>
            <a:ext cx="844972" cy="36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3880D26-1B7C-1866-AABE-DFE9330EC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306" y="940980"/>
            <a:ext cx="3031615" cy="1129706"/>
          </a:xfrm>
          <a:prstGeom prst="rect">
            <a:avLst/>
          </a:prstGeom>
        </p:spPr>
      </p:pic>
      <p:sp>
        <p:nvSpPr>
          <p:cNvPr id="33" name="橢圓 32">
            <a:extLst>
              <a:ext uri="{FF2B5EF4-FFF2-40B4-BE49-F238E27FC236}">
                <a16:creationId xmlns:a16="http://schemas.microsoft.com/office/drawing/2014/main" id="{204B4A34-8683-87D6-320C-EEE67EA156D3}"/>
              </a:ext>
            </a:extLst>
          </p:cNvPr>
          <p:cNvSpPr/>
          <p:nvPr/>
        </p:nvSpPr>
        <p:spPr>
          <a:xfrm>
            <a:off x="2716738" y="730455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7351F617-E445-5209-44AE-675D8B8DF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505" y="898633"/>
            <a:ext cx="2129425" cy="981045"/>
          </a:xfrm>
          <a:prstGeom prst="rect">
            <a:avLst/>
          </a:prstGeom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A2AA57AE-6C93-1D51-26E5-A2C53DEDBFD3}"/>
              </a:ext>
            </a:extLst>
          </p:cNvPr>
          <p:cNvSpPr/>
          <p:nvPr/>
        </p:nvSpPr>
        <p:spPr>
          <a:xfrm>
            <a:off x="6010237" y="711583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9770D00A-0B5E-6F39-0051-D3ABFDFF249D}"/>
              </a:ext>
            </a:extLst>
          </p:cNvPr>
          <p:cNvSpPr/>
          <p:nvPr/>
        </p:nvSpPr>
        <p:spPr>
          <a:xfrm>
            <a:off x="263386" y="2355203"/>
            <a:ext cx="417027" cy="390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0D3E28FA-19D1-7978-5C45-E7ECD7BAA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76" y="2745914"/>
            <a:ext cx="3836374" cy="13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27200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71906" y="98477"/>
            <a:ext cx="82002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Experiments - Timing and Parameter Counts</a:t>
            </a: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8BB804-5FC1-7A04-D582-605ED379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6868"/>
            <a:ext cx="7353946" cy="24425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3C8075-6CF5-82D9-F257-8E2BD1F8B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387" y="2939434"/>
            <a:ext cx="5819613" cy="18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3914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1681046"/>
            <a:ext cx="9144000" cy="17814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154300" y="2197432"/>
            <a:ext cx="4835400" cy="42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Conclusion</a:t>
            </a:r>
            <a:endParaRPr lang="zh-TW" altLang="en-US" sz="17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8" name="Google Shape;178;p29"/>
          <p:cNvCxnSpPr/>
          <p:nvPr/>
        </p:nvCxnSpPr>
        <p:spPr>
          <a:xfrm>
            <a:off x="0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79;p29"/>
          <p:cNvCxnSpPr/>
          <p:nvPr/>
        </p:nvCxnSpPr>
        <p:spPr>
          <a:xfrm>
            <a:off x="7918133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800E8543-FAE4-FD47-C8A8-E5DD52256370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 cs.CL</a:t>
            </a:r>
          </a:p>
        </p:txBody>
      </p:sp>
      <p:sp>
        <p:nvSpPr>
          <p:cNvPr id="3" name="Google Shape;141;p26">
            <a:extLst>
              <a:ext uri="{FF2B5EF4-FFF2-40B4-BE49-F238E27FC236}">
                <a16:creationId xmlns:a16="http://schemas.microsoft.com/office/drawing/2014/main" id="{62A311FA-D5A8-E4C3-EF0B-3114C4777A48}"/>
              </a:ext>
            </a:extLst>
          </p:cNvPr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8539541-0CAE-4738-A31F-348BC919DE3F}" type="slidenum">
              <a:rPr lang="en-US" altLang="zh-TW" sz="11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011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28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384098" y="-41751"/>
            <a:ext cx="8759901" cy="74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Conclusion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 cs.CL</a:t>
            </a:r>
          </a:p>
        </p:txBody>
      </p:sp>
      <p:sp>
        <p:nvSpPr>
          <p:cNvPr id="5" name="Google Shape;146;p26">
            <a:extLst>
              <a:ext uri="{FF2B5EF4-FFF2-40B4-BE49-F238E27FC236}">
                <a16:creationId xmlns:a16="http://schemas.microsoft.com/office/drawing/2014/main" id="{36C27F93-5C51-B613-7575-14C659EA0918}"/>
              </a:ext>
            </a:extLst>
          </p:cNvPr>
          <p:cNvSpPr txBox="1"/>
          <p:nvPr/>
        </p:nvSpPr>
        <p:spPr>
          <a:xfrm>
            <a:off x="0" y="1227525"/>
            <a:ext cx="907893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Proposed RAFT a new end-to-end trainable model for optical flow.</a:t>
            </a:r>
          </a:p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Achieves state-of-the-art accuracy across a diverse range of datasets.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2F26CC-59A9-C7D9-87F8-92B2F812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66" y="2447093"/>
            <a:ext cx="4092170" cy="24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6529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1"/>
          <p:cNvSpPr txBox="1"/>
          <p:nvPr/>
        </p:nvSpPr>
        <p:spPr>
          <a:xfrm>
            <a:off x="446017" y="295050"/>
            <a:ext cx="8048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報告完畢 </a:t>
            </a:r>
            <a:r>
              <a:rPr lang="zh-TW" sz="2700" b="1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END</a:t>
            </a:r>
            <a:endParaRPr sz="2700" b="1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77" name="Google Shape;677;p61"/>
          <p:cNvCxnSpPr/>
          <p:nvPr/>
        </p:nvCxnSpPr>
        <p:spPr>
          <a:xfrm>
            <a:off x="539036" y="1182847"/>
            <a:ext cx="45864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" name="Google Shape;678;p61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sp>
        <p:nvSpPr>
          <p:cNvPr id="679" name="Google Shape;679;p61"/>
          <p:cNvSpPr txBox="1"/>
          <p:nvPr/>
        </p:nvSpPr>
        <p:spPr>
          <a:xfrm>
            <a:off x="1527902" y="2437175"/>
            <a:ext cx="60882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謝謝 Thank You</a:t>
            </a:r>
            <a:endParaRPr sz="2700" b="1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3CA95A7D-0A65-83E2-A135-F32A67FB5BB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 cs.CL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1681046"/>
            <a:ext cx="9144000" cy="17814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154300" y="2197432"/>
            <a:ext cx="4835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Introduction</a:t>
            </a:r>
            <a:endParaRPr lang="zh-TW" altLang="en-US" sz="17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8" name="Google Shape;178;p29"/>
          <p:cNvCxnSpPr/>
          <p:nvPr/>
        </p:nvCxnSpPr>
        <p:spPr>
          <a:xfrm>
            <a:off x="0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79;p29"/>
          <p:cNvCxnSpPr/>
          <p:nvPr/>
        </p:nvCxnSpPr>
        <p:spPr>
          <a:xfrm>
            <a:off x="7918133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800E8543-FAE4-FD47-C8A8-E5DD52256370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3" name="Google Shape;141;p26">
            <a:extLst>
              <a:ext uri="{FF2B5EF4-FFF2-40B4-BE49-F238E27FC236}">
                <a16:creationId xmlns:a16="http://schemas.microsoft.com/office/drawing/2014/main" id="{62A311FA-D5A8-E4C3-EF0B-3114C4777A48}"/>
              </a:ext>
            </a:extLst>
          </p:cNvPr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8539541-0CAE-4738-A31F-348BC919DE3F}" type="slidenum">
              <a:rPr lang="en-US" altLang="zh-TW" sz="11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34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自評表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730710"/>
              </p:ext>
            </p:extLst>
          </p:nvPr>
        </p:nvGraphicFramePr>
        <p:xfrm>
          <a:off x="1893122" y="1078754"/>
          <a:ext cx="6696744" cy="3488648"/>
        </p:xfrm>
        <a:graphic>
          <a:graphicData uri="http://schemas.openxmlformats.org/drawingml/2006/table">
            <a:tbl>
              <a:tblPr/>
              <a:tblGrid>
                <a:gridCol w="6165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4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FAQ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完成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1.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的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Input / Process / Output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是什麼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8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2.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主要動機、目的、應用為何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如何應用到我們的研究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是否能應用到遊戲製作技巧上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9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3.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的貢獻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最重要的貢獻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價值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厲害在哪裡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強在哪裡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好在哪裡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優點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方法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想法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為什麼要這樣用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有什麼特別的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困難的地方在哪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為什麼難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跟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Previous Work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之間的差異是什麼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4.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的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Framework?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5.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中專有名詞的定義和意義和有哪些和正確發音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6.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中公式所代表的意義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物理意義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參數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為什麼要這樣定義的目的和原因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7.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的缺點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限制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哪邊可以改進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我們有沒有辦法發表一個方法解決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x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402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8. Results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的圖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/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表意義和如何閱讀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足夠嗎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數據為什能夠比其他的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好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是否有作弊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特別美化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為什麼實驗要這樣設計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結果的意義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   作者要讓我們知道什麼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如何驗證結果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如何從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Results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驗證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提到的優點、好處、貢獻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   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9. 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是上什麼期刊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出處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?Title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的意思是什麼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被何人發表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5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10. 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讀完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Paper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之後你有沒有辦法實現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用程式寫出來</a:t>
                      </a:r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?</a:t>
                      </a: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</a:rPr>
                        <a:t>　</a:t>
                      </a:r>
                      <a:r>
                        <a:rPr lang="zh-TW" altLang="en-US" sz="1400" b="0" i="0" u="none" strike="noStrike" dirty="0">
                          <a:solidFill>
                            <a:srgbClr val="000000"/>
                          </a:solidFill>
                          <a:latin typeface="新細明體"/>
                          <a:sym typeface="Wingdings" panose="05000000000000000000" pitchFamily="2" charset="2"/>
                        </a:rPr>
                        <a:t>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latin typeface="新細明體"/>
                      </a:endParaRPr>
                    </a:p>
                  </a:txBody>
                  <a:tcPr marL="6808" marR="6808" marT="680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615D-C45E-4196-AEAD-F4AD74A5B5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735807"/>
            <a:ext cx="4207790" cy="1774918"/>
          </a:xfrm>
        </p:spPr>
        <p:txBody>
          <a:bodyPr rtlCol="0">
            <a:noAutofit/>
          </a:bodyPr>
          <a:lstStyle/>
          <a:p>
            <a:pPr marL="0" indent="0">
              <a:buNone/>
              <a:defRPr/>
            </a:pPr>
            <a:r>
              <a:rPr lang="en-US" altLang="zh-TW" sz="1800" dirty="0"/>
              <a:t>Critical technique:</a:t>
            </a:r>
          </a:p>
          <a:p>
            <a:pPr>
              <a:defRPr/>
            </a:pPr>
            <a:r>
              <a:rPr lang="en-US" altLang="zh-TW" sz="1800" dirty="0"/>
              <a:t>Optical flow</a:t>
            </a:r>
          </a:p>
          <a:p>
            <a:pPr>
              <a:defRPr/>
            </a:pPr>
            <a:r>
              <a:rPr lang="en-US" altLang="zh-TW" sz="1800" dirty="0"/>
              <a:t>RAFT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F6902-F850-42D4-84AC-825C201C43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556"/>
            <a:ext cx="6571060" cy="531019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TW" dirty="0"/>
              <a:t>What You’ve Learned</a:t>
            </a:r>
            <a:endParaRPr lang="zh-TW" altLang="en-US" dirty="0"/>
          </a:p>
        </p:txBody>
      </p:sp>
      <p:sp>
        <p:nvSpPr>
          <p:cNvPr id="2053" name="Content Placeholder 2">
            <a:extLst>
              <a:ext uri="{FF2B5EF4-FFF2-40B4-BE49-F238E27FC236}">
                <a16:creationId xmlns:a16="http://schemas.microsoft.com/office/drawing/2014/main" id="{5C9B019F-5AB2-449B-B0A9-99BF290527A8}"/>
              </a:ext>
            </a:extLst>
          </p:cNvPr>
          <p:cNvSpPr txBox="1">
            <a:spLocks/>
          </p:cNvSpPr>
          <p:nvPr/>
        </p:nvSpPr>
        <p:spPr bwMode="auto">
          <a:xfrm>
            <a:off x="4577953" y="721519"/>
            <a:ext cx="22621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kumimoji="0" lang="en-US" altLang="zh-TW" sz="1800"/>
              <a:t>Good math expression:</a:t>
            </a:r>
          </a:p>
        </p:txBody>
      </p:sp>
      <p:sp>
        <p:nvSpPr>
          <p:cNvPr id="2055" name="Content Placeholder 2">
            <a:extLst>
              <a:ext uri="{FF2B5EF4-FFF2-40B4-BE49-F238E27FC236}">
                <a16:creationId xmlns:a16="http://schemas.microsoft.com/office/drawing/2014/main" id="{308527B2-CD64-49D3-8EA1-031477EEDC58}"/>
              </a:ext>
            </a:extLst>
          </p:cNvPr>
          <p:cNvSpPr txBox="1">
            <a:spLocks/>
          </p:cNvSpPr>
          <p:nvPr/>
        </p:nvSpPr>
        <p:spPr bwMode="auto">
          <a:xfrm>
            <a:off x="35717" y="2695436"/>
            <a:ext cx="3606877" cy="37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kumimoji="0" lang="en-US" altLang="zh-TW" sz="1800" dirty="0"/>
              <a:t>Good experiment approach: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671B43-C3C0-4706-8021-B3709BE42C10}"/>
              </a:ext>
            </a:extLst>
          </p:cNvPr>
          <p:cNvSpPr txBox="1">
            <a:spLocks/>
          </p:cNvSpPr>
          <p:nvPr/>
        </p:nvSpPr>
        <p:spPr>
          <a:xfrm>
            <a:off x="4476042" y="2256416"/>
            <a:ext cx="3517208" cy="1512094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800" dirty="0"/>
              <a:t>Recommended references:</a:t>
            </a:r>
          </a:p>
          <a:p>
            <a:pPr marL="0" indent="0">
              <a:buNone/>
              <a:defRPr/>
            </a:pPr>
            <a:r>
              <a:rPr lang="en-US" altLang="zh-TW" sz="1800" dirty="0"/>
              <a:t>All mentioned methods in this PPT.</a:t>
            </a:r>
          </a:p>
        </p:txBody>
      </p:sp>
      <p:sp>
        <p:nvSpPr>
          <p:cNvPr id="2058" name="Content Placeholder 2">
            <a:extLst>
              <a:ext uri="{FF2B5EF4-FFF2-40B4-BE49-F238E27FC236}">
                <a16:creationId xmlns:a16="http://schemas.microsoft.com/office/drawing/2014/main" id="{7AAF0F6A-0027-4EAB-88CD-E56511D097AC}"/>
              </a:ext>
            </a:extLst>
          </p:cNvPr>
          <p:cNvSpPr txBox="1">
            <a:spLocks/>
          </p:cNvSpPr>
          <p:nvPr/>
        </p:nvSpPr>
        <p:spPr bwMode="auto">
          <a:xfrm>
            <a:off x="4398283" y="3303373"/>
            <a:ext cx="22621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kumimoji="0" lang="en-US" altLang="zh-TW" sz="1800" dirty="0"/>
              <a:t>Other: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FD4100-C618-0AA9-B6DE-B1BCE925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10" y="170478"/>
            <a:ext cx="3071400" cy="54502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8EC79E4-38F7-25D0-AE70-209598F6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88" y="798038"/>
            <a:ext cx="2962900" cy="111253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6184BC4-0847-4E18-576B-F1B4850E5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30" y="3315396"/>
            <a:ext cx="4099360" cy="151209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258F1-D29C-19BC-3766-A30567A0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119B57-FA98-657C-1E8A-0BB264C63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5D3B8A-8A15-B91D-6620-09AC0665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058" y="1935923"/>
            <a:ext cx="4903113" cy="30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14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4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384099" y="-41751"/>
            <a:ext cx="8418938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r>
              <a:rPr lang="en-US" sz="44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Introduction - Optical flow</a:t>
            </a:r>
            <a:endParaRPr lang="en-US" altLang="zh-TW" sz="44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Optical flow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Tradition (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Full flow</a:t>
            </a: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a) not robust</a:t>
            </a:r>
            <a:b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b) difficulties in hand-designing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Deep Learning(</a:t>
            </a:r>
            <a:r>
              <a:rPr lang="en-US" sz="2000" dirty="0" err="1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Flownet</a:t>
            </a: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2.0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Deepv2d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2000" dirty="0" err="1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Liteflownet</a:t>
            </a: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b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 directly predict flow</a:t>
            </a:r>
            <a:b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b) faster </a:t>
            </a:r>
            <a:b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c) better performance</a:t>
            </a:r>
            <a:endParaRPr lang="en-US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C79C44-4B68-BD1B-A635-F9AA0E36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41" y="811834"/>
            <a:ext cx="5336095" cy="15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20960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8B1A9E9-8FE0-3DA6-36E8-ECD5498A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66" y="2438062"/>
            <a:ext cx="4092170" cy="2457567"/>
          </a:xfrm>
          <a:prstGeom prst="rect">
            <a:avLst/>
          </a:prstGeom>
        </p:spPr>
      </p:pic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5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65064" y="90841"/>
            <a:ext cx="907893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Introduction - Recurrent All-Pairs Field Transforms </a:t>
            </a: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State-of-the-art accuracy</a:t>
            </a:r>
            <a:b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F1-all error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6.1%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-&gt;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5.1%</a:t>
            </a:r>
            <a:b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b)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end-point-error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4.098 pixels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-&gt;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2.855 pixels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Strong generalization</a:t>
            </a:r>
            <a:b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5.04 pixel end-point-error with only synthetic data.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 efficiency</a:t>
            </a:r>
            <a:b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 frames per second.</a:t>
            </a: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</p:spTree>
    <p:extLst>
      <p:ext uri="{BB962C8B-B14F-4D97-AF65-F5344CB8AC3E}">
        <p14:creationId xmlns:p14="http://schemas.microsoft.com/office/powerpoint/2010/main" val="6055811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1681046"/>
            <a:ext cx="9144000" cy="17814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154300" y="2197432"/>
            <a:ext cx="4835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3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Related Work</a:t>
            </a:r>
            <a:endParaRPr lang="zh-TW" altLang="en-US" sz="17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8" name="Google Shape;178;p29"/>
          <p:cNvCxnSpPr/>
          <p:nvPr/>
        </p:nvCxnSpPr>
        <p:spPr>
          <a:xfrm>
            <a:off x="0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79;p29"/>
          <p:cNvCxnSpPr/>
          <p:nvPr/>
        </p:nvCxnSpPr>
        <p:spPr>
          <a:xfrm>
            <a:off x="7918133" y="2326072"/>
            <a:ext cx="1225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800E8543-FAE4-FD47-C8A8-E5DD52256370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3" name="Google Shape;141;p26">
            <a:extLst>
              <a:ext uri="{FF2B5EF4-FFF2-40B4-BE49-F238E27FC236}">
                <a16:creationId xmlns:a16="http://schemas.microsoft.com/office/drawing/2014/main" id="{62A311FA-D5A8-E4C3-EF0B-3114C4777A48}"/>
              </a:ext>
            </a:extLst>
          </p:cNvPr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78539541-0CAE-4738-A31F-348BC919DE3F}" type="slidenum">
              <a:rPr lang="en-US" altLang="zh-TW" sz="11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24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7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65064" y="78343"/>
            <a:ext cx="907893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Related Work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Optical Flow as Energy Minimization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lang="en-US" sz="2800" b="1" dirty="0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-84280" y="812871"/>
            <a:ext cx="8252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Horn and Schnuck use performing gradient steps.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TV-L1 </a:t>
            </a:r>
            <a:r>
              <a:rPr lang="en-US" altLang="zh-TW" sz="2000" b="0" dirty="0">
                <a:effectLst/>
                <a:latin typeface="Arial" panose="020B0604020202020204" pitchFamily="34" charset="0"/>
              </a:rPr>
              <a:t>use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 L1 data term and total variation regularization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Coarse-to-Fine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4D cost volume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6C3C6B-6347-61D4-49A4-B8E5EA978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6170863" y="804309"/>
            <a:ext cx="2987783" cy="6023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BA0DB6-28FD-58B3-5783-B0C036233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033" y="2315468"/>
            <a:ext cx="3887250" cy="23029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DF2E6A-7E17-BD58-892B-AC99D1348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8" y="2844165"/>
            <a:ext cx="4214852" cy="162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8176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8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132216" y="93468"/>
            <a:ext cx="8879568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Related Work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Direct Flow Prediction</a:t>
            </a:r>
            <a:endParaRPr lang="en-US" sz="2800" b="1" dirty="0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-84280" y="765022"/>
            <a:ext cx="8252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PWC-Net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 err="1">
                <a:effectLst/>
                <a:latin typeface="Arial" panose="020B0604020202020204" pitchFamily="34" charset="0"/>
              </a:rPr>
              <a:t>LiteFlowNet</a:t>
            </a:r>
            <a:endParaRPr lang="en-US" altLang="zh-TW" sz="2000" b="0" i="0" dirty="0">
              <a:effectLst/>
              <a:latin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 err="1">
                <a:effectLst/>
                <a:latin typeface="Arial" panose="020B0604020202020204" pitchFamily="34" charset="0"/>
              </a:rPr>
              <a:t>ScopeFlow</a:t>
            </a:r>
            <a:endParaRPr lang="en-US" altLang="zh-TW" sz="2000" b="0" i="0" dirty="0">
              <a:effectLst/>
              <a:latin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dirty="0" err="1">
                <a:latin typeface="Arial" panose="020B0604020202020204" pitchFamily="34" charset="0"/>
              </a:rPr>
              <a:t>FlowNet</a:t>
            </a:r>
            <a:endParaRPr lang="en-US" altLang="zh-TW" sz="20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DD420F7-16EF-4D0C-0E8A-E48BB214D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51" y="765022"/>
            <a:ext cx="3789549" cy="190530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25A0FC-318A-DAA8-676F-6BC5A2E6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239" y="1872249"/>
            <a:ext cx="3794792" cy="124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5D6429-38AA-B00C-2BCE-A9A944DB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98" y="3391207"/>
            <a:ext cx="4153546" cy="13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597AE9-7A96-6D39-CCC4-BAC62B79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" y="2943637"/>
            <a:ext cx="4247926" cy="20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4776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6"/>
          <p:cNvCxnSpPr/>
          <p:nvPr/>
        </p:nvCxnSpPr>
        <p:spPr>
          <a:xfrm rot="10800000">
            <a:off x="471906" y="672952"/>
            <a:ext cx="8200200" cy="0"/>
          </a:xfrm>
          <a:prstGeom prst="straightConnector1">
            <a:avLst/>
          </a:prstGeom>
          <a:noFill/>
          <a:ln w="38100" cap="flat" cmpd="sng">
            <a:solidFill>
              <a:srgbClr val="08244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6"/>
          <p:cNvSpPr txBox="1"/>
          <p:nvPr/>
        </p:nvSpPr>
        <p:spPr>
          <a:xfrm>
            <a:off x="4312990" y="4919588"/>
            <a:ext cx="518100" cy="238500"/>
          </a:xfrm>
          <a:prstGeom prst="rect">
            <a:avLst/>
          </a:prstGeom>
          <a:solidFill>
            <a:srgbClr val="08244A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3543300" y="490466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/>
              <a:t>9</a:t>
            </a:fld>
            <a:endParaRPr sz="1100"/>
          </a:p>
        </p:txBody>
      </p:sp>
      <p:sp>
        <p:nvSpPr>
          <p:cNvPr id="144" name="Google Shape;144;p26"/>
          <p:cNvSpPr txBox="1"/>
          <p:nvPr/>
        </p:nvSpPr>
        <p:spPr>
          <a:xfrm>
            <a:off x="-84280" y="86193"/>
            <a:ext cx="960418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Related Work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08244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Iterative Refinement for Optical Flow</a:t>
            </a:r>
            <a:endParaRPr lang="en-US" sz="2800" b="1" dirty="0">
              <a:solidFill>
                <a:srgbClr val="08244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71900" y="736201"/>
            <a:ext cx="742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5064" y="736201"/>
            <a:ext cx="86721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142;p26">
            <a:extLst>
              <a:ext uri="{FF2B5EF4-FFF2-40B4-BE49-F238E27FC236}">
                <a16:creationId xmlns:a16="http://schemas.microsoft.com/office/drawing/2014/main" id="{BD2CA0F0-1185-B7F8-E484-D2CD6776F4DB}"/>
              </a:ext>
            </a:extLst>
          </p:cNvPr>
          <p:cNvSpPr txBox="1"/>
          <p:nvPr/>
        </p:nvSpPr>
        <p:spPr>
          <a:xfrm>
            <a:off x="6709464" y="4919588"/>
            <a:ext cx="2369472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r"/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NTUST</a:t>
            </a:r>
            <a:r>
              <a:rPr lang="zh-TW" altLang="en-US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altLang="zh-TW" sz="1100" dirty="0" err="1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GAMELab</a:t>
            </a:r>
            <a:r>
              <a:rPr lang="en-US" altLang="zh-TW" sz="1100" dirty="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cs.CV</a:t>
            </a:r>
          </a:p>
        </p:txBody>
      </p:sp>
      <p:sp>
        <p:nvSpPr>
          <p:cNvPr id="7" name="Google Shape;146;p26">
            <a:extLst>
              <a:ext uri="{FF2B5EF4-FFF2-40B4-BE49-F238E27FC236}">
                <a16:creationId xmlns:a16="http://schemas.microsoft.com/office/drawing/2014/main" id="{EF6F69B3-4C16-4B0A-469F-0D09600E710E}"/>
              </a:ext>
            </a:extLst>
          </p:cNvPr>
          <p:cNvSpPr txBox="1"/>
          <p:nvPr/>
        </p:nvSpPr>
        <p:spPr>
          <a:xfrm>
            <a:off x="-195140" y="727559"/>
            <a:ext cx="875638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dirty="0">
                <a:latin typeface="Arial" panose="020B0604020202020204" pitchFamily="34" charset="0"/>
              </a:rPr>
              <a:t>FlowNet2.0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SpyNet , PWC-Net , </a:t>
            </a:r>
            <a:r>
              <a:rPr lang="en-US" altLang="zh-TW" sz="2000" b="0" i="0" dirty="0" err="1">
                <a:effectLst/>
                <a:latin typeface="Arial" panose="020B0604020202020204" pitchFamily="34" charset="0"/>
              </a:rPr>
              <a:t>LiteFlowNet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, and VCN (coarse-to-fine pyramids)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IRR(shares  weights)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AutoNum type="arabicPeriod"/>
            </a:pPr>
            <a:r>
              <a:rPr lang="en-US" altLang="zh-TW" sz="2000" b="0" i="0" dirty="0" err="1">
                <a:effectLst/>
                <a:latin typeface="Arial" panose="020B0604020202020204" pitchFamily="34" charset="0"/>
              </a:rPr>
              <a:t>TrellisNet</a:t>
            </a:r>
            <a:r>
              <a:rPr lang="en-US" altLang="zh-TW" sz="2000" b="0" i="0" dirty="0">
                <a:effectLst/>
                <a:latin typeface="Arial" panose="020B0604020202020204" pitchFamily="34" charset="0"/>
              </a:rPr>
              <a:t> and DEQ(LSTM)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25A0FC-318A-DAA8-676F-6BC5A2E6E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372" y="3338419"/>
            <a:ext cx="4651564" cy="152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6D0DE84-7BCD-D374-8FAA-2A732718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239" y="1706179"/>
            <a:ext cx="3140344" cy="15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F4CE25-C679-ED0F-9657-E420B0AC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" y="3204024"/>
            <a:ext cx="4201929" cy="15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6821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7094</TotalTime>
  <Words>1128</Words>
  <Application>Microsoft Office PowerPoint</Application>
  <PresentationFormat>如螢幕大小 (16:9)</PresentationFormat>
  <Paragraphs>239</Paragraphs>
  <Slides>32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Arial Unicode MS</vt:lpstr>
      <vt:lpstr>Lucida Grande</vt:lpstr>
      <vt:lpstr>Microsoft JhengHei</vt:lpstr>
      <vt:lpstr>新細明體</vt:lpstr>
      <vt:lpstr>Arial</vt:lpstr>
      <vt:lpstr>Arial</vt:lpstr>
      <vt:lpstr>Calibri</vt:lpstr>
      <vt:lpstr>Consolas</vt:lpstr>
      <vt:lpstr>Simple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自評表</vt:lpstr>
      <vt:lpstr>What You’ve Learned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仲恩 鄧</cp:lastModifiedBy>
  <cp:revision>142</cp:revision>
  <dcterms:modified xsi:type="dcterms:W3CDTF">2023-02-06T13:21:39Z</dcterms:modified>
</cp:coreProperties>
</file>